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45" r:id="rId2"/>
    <p:sldMasterId id="2147483969" r:id="rId3"/>
  </p:sldMasterIdLst>
  <p:notesMasterIdLst>
    <p:notesMasterId r:id="rId15"/>
  </p:notesMasterIdLst>
  <p:sldIdLst>
    <p:sldId id="256" r:id="rId4"/>
    <p:sldId id="257" r:id="rId5"/>
    <p:sldId id="266" r:id="rId6"/>
    <p:sldId id="258" r:id="rId7"/>
    <p:sldId id="259" r:id="rId8"/>
    <p:sldId id="264" r:id="rId9"/>
    <p:sldId id="265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5" autoAdjust="0"/>
    <p:restoredTop sz="88242" autoAdjust="0"/>
  </p:normalViewPr>
  <p:slideViewPr>
    <p:cSldViewPr snapToGrid="0">
      <p:cViewPr varScale="1">
        <p:scale>
          <a:sx n="67" d="100"/>
          <a:sy n="67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M\Dropbox\Lunar%20Soil%20for%20Claudia\SG_Histograms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M\Dropbox\Lunar%20Soil%20for%20Claudia\SG_Histograms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M\Dropbox\Lunar%20Soil%20for%20Claudia\SG_Histograms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M\Dropbox\Lunar%20Soil%20for%20Claudia\SG_Histograms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Soil 14259: Grain 1  </a:t>
            </a:r>
          </a:p>
        </c:rich>
      </c:tx>
      <c:layout>
        <c:manualLayout>
          <c:xMode val="edge"/>
          <c:yMode val="edge"/>
          <c:x val="0.303930881278832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95330966256878"/>
          <c:y val="0.19520129960266158"/>
          <c:w val="0.81264425260892503"/>
          <c:h val="0.60941659800697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468609572521851E-3"/>
                  <c:y val="2.8616532604595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858345196314439E-17"/>
                  <c:y val="4.0063145646433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4339839125514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[1]Sheet2!$G$1:$I$1</c:f>
              <c:strCache>
                <c:ptCount val="3"/>
                <c:pt idx="0">
                  <c:v>10 nm</c:v>
                </c:pt>
                <c:pt idx="1">
                  <c:v>25 nm</c:v>
                </c:pt>
                <c:pt idx="2">
                  <c:v>45 nm</c:v>
                </c:pt>
              </c:strCache>
            </c:strRef>
          </c:cat>
          <c:val>
            <c:numRef>
              <c:f>[1]Sheet2!$G$4:$I$4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40416"/>
        <c:axId val="282143160"/>
      </c:barChart>
      <c:catAx>
        <c:axId val="2821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3160"/>
        <c:crosses val="autoZero"/>
        <c:auto val="1"/>
        <c:lblAlgn val="ctr"/>
        <c:lblOffset val="100"/>
        <c:noMultiLvlLbl val="0"/>
      </c:catAx>
      <c:valAx>
        <c:axId val="28214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Soil</a:t>
            </a:r>
            <a:r>
              <a:rPr lang="en-US" sz="1400" baseline="0" dirty="0" smtClean="0"/>
              <a:t>  </a:t>
            </a:r>
            <a:r>
              <a:rPr lang="en-US" sz="1400" dirty="0" smtClean="0"/>
              <a:t>79221</a:t>
            </a:r>
            <a:r>
              <a:rPr lang="en-US" sz="1400" baseline="0" dirty="0" smtClean="0"/>
              <a:t>: Grain 2</a:t>
            </a:r>
            <a:endParaRPr lang="en-US" sz="1400" dirty="0"/>
          </a:p>
        </c:rich>
      </c:tx>
      <c:layout>
        <c:manualLayout>
          <c:xMode val="edge"/>
          <c:yMode val="edge"/>
          <c:x val="0.35568730012081584"/>
          <c:y val="4.2970320270290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86359588229825"/>
          <c:y val="0.24399375381608288"/>
          <c:w val="0.74551991531903794"/>
          <c:h val="0.56105537489783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389EAA-FEC6-4272-8A57-D425A531C2F5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87A1B0-632D-4125-A215-A0D234125F93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027F29-341F-4D3F-A6FC-CC92812CEC83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[1]Sheet2!$G$1:$I$1</c:f>
              <c:strCache>
                <c:ptCount val="3"/>
                <c:pt idx="0">
                  <c:v>10 nm</c:v>
                </c:pt>
                <c:pt idx="1">
                  <c:v>25 nm</c:v>
                </c:pt>
                <c:pt idx="2">
                  <c:v>45 nm</c:v>
                </c:pt>
              </c:strCache>
            </c:strRef>
          </c:cat>
          <c:val>
            <c:numRef>
              <c:f>[1]Sheet2!$G$9:$I$9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42376"/>
        <c:axId val="282140808"/>
      </c:barChart>
      <c:catAx>
        <c:axId val="2821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0808"/>
        <c:crosses val="autoZero"/>
        <c:auto val="1"/>
        <c:lblAlgn val="ctr"/>
        <c:lblOffset val="100"/>
        <c:noMultiLvlLbl val="0"/>
      </c:catAx>
      <c:valAx>
        <c:axId val="28214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Frequency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smtClean="0">
                <a:effectLst/>
              </a:rPr>
              <a:t>Soil 14259: Total Grains </a:t>
            </a:r>
            <a:r>
              <a:rPr lang="en-US" sz="1400" b="0" i="0" u="none" strike="noStrike" baseline="0" dirty="0" smtClean="0"/>
              <a:t> </a:t>
            </a:r>
            <a:endParaRPr lang="en-US" sz="1400" dirty="0"/>
          </a:p>
        </c:rich>
      </c:tx>
      <c:layout>
        <c:manualLayout>
          <c:xMode val="edge"/>
          <c:yMode val="edge"/>
          <c:x val="0.28801652870047345"/>
          <c:y val="2.269850355200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49972239672694"/>
          <c:y val="0.17899736062873067"/>
          <c:w val="0.77943239326920821"/>
          <c:h val="0.507558945105501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714695164073288E-17"/>
                  <c:y val="3.4047755328004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98248947205253E-3"/>
                  <c:y val="1.702387766400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685878065629315E-16"/>
                  <c:y val="3.4047755328004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10 nm</c:v>
                </c:pt>
                <c:pt idx="1">
                  <c:v>25 nm</c:v>
                </c:pt>
                <c:pt idx="2">
                  <c:v>45 nm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114</c:v>
                </c:pt>
                <c:pt idx="1">
                  <c:v>31</c:v>
                </c:pt>
                <c:pt idx="2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43552"/>
        <c:axId val="282141984"/>
      </c:barChart>
      <c:catAx>
        <c:axId val="28214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npFe Diameter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8584185167648943"/>
              <c:y val="0.8147324011754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1984"/>
        <c:crosses val="autoZero"/>
        <c:auto val="1"/>
        <c:lblAlgn val="ctr"/>
        <c:lblOffset val="100"/>
        <c:noMultiLvlLbl val="0"/>
      </c:catAx>
      <c:valAx>
        <c:axId val="2821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Frequency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6.9196497894410507E-3"/>
              <c:y val="0.24159876105490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14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smtClean="0">
                <a:effectLst/>
              </a:rPr>
              <a:t>Soil 79221: Total Grains </a:t>
            </a:r>
            <a:endParaRPr lang="en-US" sz="1400" dirty="0"/>
          </a:p>
        </c:rich>
      </c:tx>
      <c:layout>
        <c:manualLayout>
          <c:xMode val="edge"/>
          <c:yMode val="edge"/>
          <c:x val="0.29713482084758924"/>
          <c:y val="4.0014601503630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3B8BF8-DCC1-4793-B5D9-29D06C5F3AF7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F1594D8-CFC9-4085-B88F-49AD423EA29C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1B1AFC-D7B5-45A3-98A5-0E39C6D49E9B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10 nm</c:v>
                </c:pt>
                <c:pt idx="1">
                  <c:v>25 nm</c:v>
                </c:pt>
                <c:pt idx="2">
                  <c:v>45 nm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274</c:v>
                </c:pt>
                <c:pt idx="1">
                  <c:v>37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595784"/>
        <c:axId val="283592648"/>
      </c:barChart>
      <c:catAx>
        <c:axId val="283595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npFe Diameter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92648"/>
        <c:crosses val="autoZero"/>
        <c:auto val="1"/>
        <c:lblAlgn val="ctr"/>
        <c:lblOffset val="100"/>
        <c:noMultiLvlLbl val="0"/>
      </c:catAx>
      <c:valAx>
        <c:axId val="28359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Frequency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9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7F010-5D27-420C-B26A-28794492E604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D7F92-4F46-490A-B36B-7E9C2C7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5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npFe varies as:</a:t>
            </a:r>
          </a:p>
          <a:p>
            <a:r>
              <a:rPr lang="en-US" dirty="0" smtClean="0"/>
              <a:t>Size distribution varies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Yes that looks good. You will need to describe the image that they are looking at (a cross section of a grain, transmitting through the whole sample ,</a:t>
            </a:r>
            <a:r>
              <a:rPr lang="en-US" baseline="0" dirty="0" smtClean="0"/>
              <a:t> this is a Z-contrast image….)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 maturity is</a:t>
            </a:r>
          </a:p>
          <a:p>
            <a:r>
              <a:rPr lang="en-US" baseline="0" dirty="0" smtClean="0"/>
              <a:t>Explain what ultramicrotomy is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7F92-4F46-490A-B36B-7E9C2C7F2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1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3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0" y="14944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0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4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4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5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0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7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7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28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5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7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7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0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27D1-CCEC-4957-865C-D8745CA89C1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B3C8-2B7F-4C57-A9A5-DDD25D25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3ui957tjb5bqd.cloudfront.net/images/screenshots/products/1/18/18741/moon-o.jpg?1376213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56" y="0"/>
            <a:ext cx="10134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37" y="5557156"/>
            <a:ext cx="849560" cy="11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19" y="5557157"/>
            <a:ext cx="1321376" cy="10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e/e4/University_of_Arizona_Block_A.svg/2000px-University_of_Arizona_Block_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8" y="5557157"/>
            <a:ext cx="1178933" cy="10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061" y="942308"/>
            <a:ext cx="7551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Microstructural Analysis to Determine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Space Weathering Rates in Mature Lunar Soils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52571" y="2591859"/>
            <a:ext cx="5910943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Claudia Ramirez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Thompson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Lunar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Planetary Laboratory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Arizona Space Grant Symposium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University of Arizona, Tucson, Arizona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16, 2016</a:t>
            </a:r>
          </a:p>
          <a:p>
            <a:endParaRPr lang="en-US" sz="1350" dirty="0"/>
          </a:p>
        </p:txBody>
      </p:sp>
      <p:pic>
        <p:nvPicPr>
          <p:cNvPr id="1036" name="Picture 12" descr="https://www.lpl.arizona.edu/PMRG/sites/lpl.arizona.edu.PMRG/files/PMRG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44" y="5557156"/>
            <a:ext cx="2238741" cy="10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97007" y="6573138"/>
            <a:ext cx="117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(cloudfront.net)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648"/>
            <a:ext cx="7886700" cy="1325563"/>
          </a:xfrm>
        </p:spPr>
        <p:txBody>
          <a:bodyPr/>
          <a:lstStyle/>
          <a:p>
            <a:r>
              <a:rPr lang="en-US" u="sng" dirty="0" smtClean="0"/>
              <a:t>Acknowledgements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023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Tom Zega, </a:t>
            </a:r>
            <a:r>
              <a:rPr lang="en-US" sz="2400" dirty="0" smtClean="0"/>
              <a:t>Lunar </a:t>
            </a:r>
            <a:r>
              <a:rPr lang="en-US" sz="2400" dirty="0"/>
              <a:t>and Planetary Laboratory, The University of </a:t>
            </a:r>
            <a:r>
              <a:rPr lang="en-US" sz="2400" dirty="0" smtClean="0"/>
              <a:t>Arizona</a:t>
            </a:r>
          </a:p>
          <a:p>
            <a:r>
              <a:rPr lang="en-US" sz="2400" dirty="0" smtClean="0"/>
              <a:t>Dolores Hill, </a:t>
            </a:r>
            <a:r>
              <a:rPr lang="en-US" sz="2400" dirty="0"/>
              <a:t>Lunar and Planetary Laboratory, The University of Arizona</a:t>
            </a:r>
          </a:p>
        </p:txBody>
      </p:sp>
      <p:pic>
        <p:nvPicPr>
          <p:cNvPr id="6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256" y="1"/>
            <a:ext cx="9668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04" y="2442121"/>
            <a:ext cx="368209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9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lumenatic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0"/>
            <a:ext cx="7543800" cy="1218346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Introduction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04291"/>
            <a:ext cx="7543800" cy="162559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Space weathering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refers to processes that occur on airless bodies leading to changes in surface material</a:t>
            </a:r>
          </a:p>
          <a:p>
            <a:pPr lvl="4">
              <a:buClr>
                <a:schemeClr val="tx1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Solar wind irradiation </a:t>
            </a:r>
          </a:p>
          <a:p>
            <a:pPr lvl="4">
              <a:buClr>
                <a:schemeClr val="tx1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Micrometeorite impacts	</a:t>
            </a:r>
          </a:p>
          <a:p>
            <a:pPr lvl="1"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786976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91"/>
          <p:cNvSpPr/>
          <p:nvPr/>
        </p:nvSpPr>
        <p:spPr>
          <a:xfrm>
            <a:off x="2125377" y="4484543"/>
            <a:ext cx="1823699" cy="45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275" y="120000"/>
                </a:moveTo>
                <a:lnTo>
                  <a:pt x="24275" y="120000"/>
                </a:lnTo>
                <a:cubicBezTo>
                  <a:pt x="20680" y="116279"/>
                  <a:pt x="16783" y="113608"/>
                  <a:pt x="13490" y="108837"/>
                </a:cubicBezTo>
                <a:cubicBezTo>
                  <a:pt x="12162" y="106913"/>
                  <a:pt x="11860" y="102989"/>
                  <a:pt x="10793" y="100465"/>
                </a:cubicBezTo>
                <a:cubicBezTo>
                  <a:pt x="8701" y="95514"/>
                  <a:pt x="6696" y="90160"/>
                  <a:pt x="4052" y="86511"/>
                </a:cubicBezTo>
                <a:cubicBezTo>
                  <a:pt x="-366" y="80414"/>
                  <a:pt x="7" y="84284"/>
                  <a:pt x="7" y="78139"/>
                </a:cubicBezTo>
                <a:lnTo>
                  <a:pt x="28320" y="89302"/>
                </a:lnTo>
                <a:lnTo>
                  <a:pt x="17534" y="50232"/>
                </a:lnTo>
                <a:lnTo>
                  <a:pt x="47195" y="75348"/>
                </a:lnTo>
                <a:lnTo>
                  <a:pt x="62026" y="0"/>
                </a:lnTo>
                <a:lnTo>
                  <a:pt x="70115" y="75348"/>
                </a:lnTo>
                <a:lnTo>
                  <a:pt x="95731" y="58604"/>
                </a:lnTo>
                <a:lnTo>
                  <a:pt x="87642" y="89302"/>
                </a:lnTo>
                <a:lnTo>
                  <a:pt x="120000" y="78139"/>
                </a:lnTo>
                <a:lnTo>
                  <a:pt x="107865" y="120000"/>
                </a:lnTo>
                <a:lnTo>
                  <a:pt x="24275" y="12000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rgbClr val="A1A1A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8" y="4523490"/>
            <a:ext cx="7943850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3217" y="305294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cxnSp>
        <p:nvCxnSpPr>
          <p:cNvPr id="13" name="Shape 1294"/>
          <p:cNvCxnSpPr/>
          <p:nvPr/>
        </p:nvCxnSpPr>
        <p:spPr>
          <a:xfrm rot="5400000">
            <a:off x="5675254" y="4185144"/>
            <a:ext cx="803105" cy="61495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" name="Shape 1295"/>
          <p:cNvCxnSpPr/>
          <p:nvPr/>
        </p:nvCxnSpPr>
        <p:spPr>
          <a:xfrm rot="5400000">
            <a:off x="6005903" y="4282053"/>
            <a:ext cx="827449" cy="44547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" name="Shape 1296"/>
          <p:cNvCxnSpPr/>
          <p:nvPr/>
        </p:nvCxnSpPr>
        <p:spPr>
          <a:xfrm rot="5400000">
            <a:off x="6376245" y="4394313"/>
            <a:ext cx="816824" cy="23158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" name="Shape 1303"/>
          <p:cNvSpPr txBox="1"/>
          <p:nvPr/>
        </p:nvSpPr>
        <p:spPr>
          <a:xfrm>
            <a:off x="5577946" y="3037755"/>
            <a:ext cx="2408288" cy="1052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0" i="0" u="none" strike="noStrike" cap="none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Solar </a:t>
            </a:r>
            <a:r>
              <a:rPr lang="en-CA" sz="2400" b="0" i="0" u="none" strike="noStrike" cap="none" dirty="0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Wind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dirty="0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</a:t>
            </a:r>
            <a:r>
              <a:rPr lang="en-CA" baseline="30000" dirty="0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+</a:t>
            </a:r>
            <a:r>
              <a:rPr lang="en-CA" dirty="0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and He</a:t>
            </a:r>
            <a:r>
              <a:rPr lang="en-CA" baseline="30000" dirty="0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+</a:t>
            </a:r>
            <a:endParaRPr lang="en-CA" b="0" i="0" u="none" strike="noStrike" cap="none" baseline="30000" dirty="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cxnSp>
        <p:nvCxnSpPr>
          <p:cNvPr id="17" name="Shape 1289"/>
          <p:cNvCxnSpPr/>
          <p:nvPr/>
        </p:nvCxnSpPr>
        <p:spPr>
          <a:xfrm>
            <a:off x="2368638" y="4420813"/>
            <a:ext cx="285600" cy="381900"/>
          </a:xfrm>
          <a:prstGeom prst="straightConnector1">
            <a:avLst/>
          </a:prstGeom>
          <a:noFill/>
          <a:ln w="31750" cap="flat" cmpd="sng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" name="Shape 1290"/>
          <p:cNvSpPr/>
          <p:nvPr/>
        </p:nvSpPr>
        <p:spPr>
          <a:xfrm>
            <a:off x="2167228" y="4144056"/>
            <a:ext cx="252900" cy="242100"/>
          </a:xfrm>
          <a:prstGeom prst="ellipse">
            <a:avLst/>
          </a:prstGeom>
          <a:solidFill>
            <a:srgbClr val="742506"/>
          </a:solidFill>
          <a:ln w="19050" cap="flat" cmpd="sng">
            <a:solidFill>
              <a:srgbClr val="7425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9" name="Shape 1291"/>
          <p:cNvCxnSpPr/>
          <p:nvPr/>
        </p:nvCxnSpPr>
        <p:spPr>
          <a:xfrm>
            <a:off x="1766287" y="3779038"/>
            <a:ext cx="297900" cy="339000"/>
          </a:xfrm>
          <a:prstGeom prst="straightConnector1">
            <a:avLst/>
          </a:pr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Shape 1292"/>
          <p:cNvCxnSpPr/>
          <p:nvPr/>
        </p:nvCxnSpPr>
        <p:spPr>
          <a:xfrm>
            <a:off x="1817985" y="3657366"/>
            <a:ext cx="329700" cy="407700"/>
          </a:xfrm>
          <a:prstGeom prst="straightConnector1">
            <a:avLst/>
          </a:pr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hape 1293"/>
          <p:cNvCxnSpPr/>
          <p:nvPr/>
        </p:nvCxnSpPr>
        <p:spPr>
          <a:xfrm>
            <a:off x="1946779" y="3657366"/>
            <a:ext cx="304800" cy="378900"/>
          </a:xfrm>
          <a:prstGeom prst="straightConnector1">
            <a:avLst/>
          </a:pr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1304"/>
          <p:cNvSpPr txBox="1"/>
          <p:nvPr/>
        </p:nvSpPr>
        <p:spPr>
          <a:xfrm>
            <a:off x="863500" y="3111686"/>
            <a:ext cx="2776157" cy="7098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Micrometeorites</a:t>
            </a:r>
          </a:p>
        </p:txBody>
      </p:sp>
      <p:sp>
        <p:nvSpPr>
          <p:cNvPr id="23" name="Shape 1301"/>
          <p:cNvSpPr txBox="1"/>
          <p:nvPr/>
        </p:nvSpPr>
        <p:spPr>
          <a:xfrm>
            <a:off x="113536" y="4600728"/>
            <a:ext cx="12552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0" i="0" u="none" strike="noStrike" cap="none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Surface Soils</a:t>
            </a:r>
          </a:p>
        </p:txBody>
      </p:sp>
    </p:spTree>
    <p:extLst>
      <p:ext uri="{BB962C8B-B14F-4D97-AF65-F5344CB8AC3E}">
        <p14:creationId xmlns:p14="http://schemas.microsoft.com/office/powerpoint/2010/main" val="3868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218346"/>
            <a:ext cx="8548577" cy="55501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 weathering causes changes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 crystal chemistry and microstructure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lunar samples, evidence of space weathering is found in the formation of iron nanoparticles, or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npFe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NpFe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particles affect the spectral properties of material that we measure with remote sensing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spacecraft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Clr>
                <a:schemeClr val="tx1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processes occurring on airless bodies provides insight to how planetary surfaces have evolved over time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160" y="0"/>
            <a:ext cx="7543800" cy="1218346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Introduction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5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786976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12"/>
            <a:ext cx="78867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Objectives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1906"/>
            <a:ext cx="7886700" cy="435133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how iron nanoparticle density and size distribution varies as a function of lunar soil maturity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hilipmetzger.com/wp-content/uploads/2013/02/M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9" y="1847030"/>
            <a:ext cx="2658827" cy="20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b/b8/Lunar_Regolith_70050_from_Apollo_17_in_National_Museum_of_Natural_Histo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9" y="4310302"/>
            <a:ext cx="2658827" cy="21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2600" y="3901782"/>
            <a:ext cx="1178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(Philip </a:t>
            </a:r>
            <a:r>
              <a:rPr lang="en-US" sz="1200" dirty="0"/>
              <a:t>M</a:t>
            </a:r>
            <a:r>
              <a:rPr lang="en-US" sz="1200" dirty="0" smtClean="0"/>
              <a:t>etzger)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7030"/>
            <a:ext cx="4473753" cy="45827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49071" y="3198471"/>
            <a:ext cx="195262" cy="180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6702" y="2841289"/>
            <a:ext cx="0" cy="323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6839" y="2543274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npFe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8589" y="6386305"/>
            <a:ext cx="253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(National Museum of Natural History)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31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Methods and Materials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2265"/>
            <a:ext cx="7886700" cy="225787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 samples of lunar soils: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79221 – a mature mare soil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14259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 mature highland soil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61140 –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submature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highland soil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14141 – an immature highland soil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Embedded into a low viscosity epoxy and cured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Samples were trimmed and sliced using a microtome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pbs.twimg.com/media/CeL9DD1UMAAZFj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39885"/>
            <a:ext cx="2159657" cy="30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584" y="3439885"/>
            <a:ext cx="2425482" cy="3099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888" y="3439885"/>
            <a:ext cx="2298835" cy="30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 smtClean="0"/>
              <a:t>Methods and Materials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0676"/>
            <a:ext cx="7886700" cy="1015547"/>
          </a:xfrm>
        </p:spPr>
        <p:txBody>
          <a:bodyPr>
            <a:noAutofit/>
          </a:bodyPr>
          <a:lstStyle/>
          <a:p>
            <a:r>
              <a:rPr lang="en-US" sz="2400" dirty="0"/>
              <a:t>Sliced samples were analyzed using a TEM (Transmission Electron Microscope)</a:t>
            </a:r>
          </a:p>
          <a:p>
            <a:pPr lvl="1"/>
            <a:r>
              <a:rPr lang="en-US" sz="2400" dirty="0"/>
              <a:t>The images were HAADF and Z-contrast, meaning the </a:t>
            </a:r>
            <a:r>
              <a:rPr lang="en-US" sz="2400" dirty="0" err="1"/>
              <a:t>npFe</a:t>
            </a:r>
            <a:r>
              <a:rPr lang="en-US" sz="2400" dirty="0"/>
              <a:t> appear bright because they have a high atomic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4" y="3240784"/>
            <a:ext cx="2548159" cy="2494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07" y="3236898"/>
            <a:ext cx="2533127" cy="24987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034148" y="4649690"/>
            <a:ext cx="46215" cy="349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6866" y="4280559"/>
            <a:ext cx="502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npFe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8" y="3236899"/>
            <a:ext cx="2598672" cy="2498714"/>
          </a:xfrm>
          <a:prstGeom prst="rect">
            <a:avLst/>
          </a:prstGeom>
        </p:spPr>
      </p:pic>
      <p:pic>
        <p:nvPicPr>
          <p:cNvPr id="16" name="Picture 15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419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Nanoparticle density was calculated using </a:t>
            </a:r>
            <a:r>
              <a:rPr lang="en-US" sz="2400" dirty="0" smtClean="0"/>
              <a:t>images, and using the section thickness to determine volume </a:t>
            </a:r>
          </a:p>
          <a:p>
            <a:pPr lvl="1"/>
            <a:r>
              <a:rPr lang="en-US" sz="2400" dirty="0" smtClean="0"/>
              <a:t>Grids were constructed according to the scale, and npFe counted in order to determine density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 smtClean="0"/>
              <a:t>Methods and Materials 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7" y="2862167"/>
            <a:ext cx="2679444" cy="2623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62" y="2862167"/>
            <a:ext cx="2581172" cy="262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05" y="2862167"/>
            <a:ext cx="2623365" cy="2623365"/>
          </a:xfrm>
          <a:prstGeom prst="rect">
            <a:avLst/>
          </a:prstGeom>
        </p:spPr>
      </p:pic>
      <p:pic>
        <p:nvPicPr>
          <p:cNvPr id="9" name="Picture 8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75"/>
            <a:ext cx="78867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Results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6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653" y="931426"/>
            <a:ext cx="8362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Nanoparticle densities were calculated using the number of particles found per unit </a:t>
            </a:r>
            <a:r>
              <a:rPr lang="en-US" sz="2000" dirty="0" smtClean="0">
                <a:cs typeface="Arial" panose="020B0604020202020204" pitchFamily="34" charset="0"/>
              </a:rPr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The average npFe density for the soil 79221 was 6.8x10</a:t>
            </a:r>
            <a:r>
              <a:rPr lang="en-US" sz="2000" baseline="30000" dirty="0" smtClean="0">
                <a:cs typeface="Arial" panose="020B0604020202020204" pitchFamily="34" charset="0"/>
              </a:rPr>
              <a:t>-7 </a:t>
            </a:r>
            <a:r>
              <a:rPr lang="en-US" sz="2000" dirty="0" smtClean="0">
                <a:cs typeface="Arial" panose="020B0604020202020204" pitchFamily="34" charset="0"/>
              </a:rPr>
              <a:t>nanoparticles/nm</a:t>
            </a:r>
            <a:r>
              <a:rPr lang="en-US" sz="2000" baseline="30000" dirty="0" smtClean="0">
                <a:cs typeface="Arial" panose="020B0604020202020204" pitchFamily="34" charset="0"/>
              </a:rPr>
              <a:t>3</a:t>
            </a:r>
            <a:r>
              <a:rPr lang="en-US" sz="2000" dirty="0" smtClean="0">
                <a:cs typeface="Arial" panose="020B0604020202020204" pitchFamily="34" charset="0"/>
              </a:rPr>
              <a:t> and for 14259 is </a:t>
            </a:r>
            <a:r>
              <a:rPr lang="en-US" sz="2000" dirty="0" smtClean="0"/>
              <a:t>1.5x10</a:t>
            </a:r>
            <a:r>
              <a:rPr lang="en-US" sz="2000" baseline="30000" dirty="0" smtClean="0"/>
              <a:t>-6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 panose="020B0604020202020204" pitchFamily="34" charset="0"/>
              </a:rPr>
              <a:t>nanoparticles/nm</a:t>
            </a:r>
            <a:r>
              <a:rPr lang="en-US" sz="2000" baseline="30000" dirty="0" smtClean="0"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The shape of the histograms in asymmetric, but there is no change between the shapes for highland and mare soils, despite different compositions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469187"/>
              </p:ext>
            </p:extLst>
          </p:nvPr>
        </p:nvGraphicFramePr>
        <p:xfrm>
          <a:off x="792112" y="2796886"/>
          <a:ext cx="3284588" cy="205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14634"/>
              </p:ext>
            </p:extLst>
          </p:nvPr>
        </p:nvGraphicFramePr>
        <p:xfrm>
          <a:off x="4806521" y="2796886"/>
          <a:ext cx="3334869" cy="205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73044"/>
              </p:ext>
            </p:extLst>
          </p:nvPr>
        </p:nvGraphicFramePr>
        <p:xfrm>
          <a:off x="792112" y="4760371"/>
          <a:ext cx="3670706" cy="223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215594"/>
              </p:ext>
            </p:extLst>
          </p:nvPr>
        </p:nvGraphicFramePr>
        <p:xfrm>
          <a:off x="4806521" y="4760371"/>
          <a:ext cx="3334870" cy="22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98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Conclusions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6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94" y="5978361"/>
            <a:ext cx="658906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1470131"/>
            <a:ext cx="7856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preliminary findings, it has been observed that there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similar nanoparticle density and size distributions between highland and mare lunar soils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future, we will use the same methodology to measure the nanoparticle density and size distribution in immature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submature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lunar soils for hundreds of individual grains in each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Nanoparticle densities found will be used in a landscape evolution model in order to find the rate at which space weathering occurs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4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4575&quot;&gt;&lt;object type=&quot;3&quot; unique_id=&quot;14576&quot;&gt;&lt;property id=&quot;20148&quot; value=&quot;5&quot;/&gt;&lt;property id=&quot;20300&quot; value=&quot;Slide 1&quot;/&gt;&lt;property id=&quot;20307&quot; value=&quot;256&quot;/&gt;&lt;/object&gt;&lt;object type=&quot;3&quot; unique_id=&quot;14577&quot;&gt;&lt;property id=&quot;20148&quot; value=&quot;5&quot;/&gt;&lt;property id=&quot;20300&quot; value=&quot;Slide 2 - &amp;quot;Introduction&amp;quot;&quot;/&gt;&lt;property id=&quot;20307&quot; value=&quot;257&quot;/&gt;&lt;/object&gt;&lt;object type=&quot;3&quot; unique_id=&quot;14578&quot;&gt;&lt;property id=&quot;20148&quot; value=&quot;5&quot;/&gt;&lt;property id=&quot;20300&quot; value=&quot;Slide 4 - &amp;quot;Objectives &amp;quot;&quot;/&gt;&lt;property id=&quot;20307&quot; value=&quot;258&quot;/&gt;&lt;/object&gt;&lt;object type=&quot;3&quot; unique_id=&quot;14579&quot;&gt;&lt;property id=&quot;20148&quot; value=&quot;5&quot;/&gt;&lt;property id=&quot;20300&quot; value=&quot;Slide 5 - &amp;quot;Methods and Materials&amp;quot;&quot;/&gt;&lt;property id=&quot;20307&quot; value=&quot;259&quot;/&gt;&lt;/object&gt;&lt;object type=&quot;3&quot; unique_id=&quot;14580&quot;&gt;&lt;property id=&quot;20148&quot; value=&quot;5&quot;/&gt;&lt;property id=&quot;20300&quot; value=&quot;Slide 6 - &amp;quot;Methods and Materials &amp;quot;&quot;/&gt;&lt;property id=&quot;20307&quot; value=&quot;264&quot;/&gt;&lt;/object&gt;&lt;object type=&quot;3&quot; unique_id=&quot;14581&quot;&gt;&lt;property id=&quot;20148&quot; value=&quot;5&quot;/&gt;&lt;property id=&quot;20300&quot; value=&quot;Slide 8 - &amp;quot;Results&amp;quot;&quot;/&gt;&lt;property id=&quot;20307&quot; value=&quot;260&quot;/&gt;&lt;/object&gt;&lt;object type=&quot;3&quot; unique_id=&quot;14582&quot;&gt;&lt;property id=&quot;20148&quot; value=&quot;5&quot;/&gt;&lt;property id=&quot;20300&quot; value=&quot;Slide 9 - &amp;quot;Conclusions &amp;quot;&quot;/&gt;&lt;property id=&quot;20307&quot; value=&quot;261&quot;/&gt;&lt;/object&gt;&lt;object type=&quot;3&quot; unique_id=&quot;14583&quot;&gt;&lt;property id=&quot;20148&quot; value=&quot;5&quot;/&gt;&lt;property id=&quot;20300&quot; value=&quot;Slide 10 - &amp;quot;Acknowledgements&amp;quot;&quot;/&gt;&lt;property id=&quot;20307&quot; value=&quot;262&quot;/&gt;&lt;/object&gt;&lt;object type=&quot;3&quot; unique_id=&quot;14584&quot;&gt;&lt;property id=&quot;20148&quot; value=&quot;5&quot;/&gt;&lt;property id=&quot;20300&quot; value=&quot;Slide 11 - &amp;quot;THANK YOU&amp;quot;&quot;/&gt;&lt;property id=&quot;20307&quot; value=&quot;263&quot;/&gt;&lt;/object&gt;&lt;object type=&quot;3&quot; unique_id=&quot;14596&quot;&gt;&lt;property id=&quot;20148&quot; value=&quot;5&quot;/&gt;&lt;property id=&quot;20300&quot; value=&quot;Slide 3 - &amp;quot;Introduction&amp;quot;&quot;/&gt;&lt;property id=&quot;20307&quot; value=&quot;266&quot;/&gt;&lt;/object&gt;&lt;object type=&quot;3&quot; unique_id=&quot;14597&quot;&gt;&lt;property id=&quot;20148&quot; value=&quot;5&quot;/&gt;&lt;property id=&quot;20300&quot; value=&quot;Slide 7 - &amp;quot;Methods and Materials &amp;quot;&quot;/&gt;&lt;property id=&quot;20307&quot; value=&quot;265&quot;/&gt;&lt;/object&gt;&lt;/object&gt;&lt;object type=&quot;8&quot; unique_id=&quot;145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DOfficeLightV0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543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Trebuchet MS</vt:lpstr>
      <vt:lpstr>Wingdings 2</vt:lpstr>
      <vt:lpstr>HDOfficeLightV0</vt:lpstr>
      <vt:lpstr>1_HDOfficeLightV0</vt:lpstr>
      <vt:lpstr>Office Theme</vt:lpstr>
      <vt:lpstr>PowerPoint Presentation</vt:lpstr>
      <vt:lpstr>Introduction</vt:lpstr>
      <vt:lpstr>Introduction</vt:lpstr>
      <vt:lpstr>Objectives </vt:lpstr>
      <vt:lpstr>Methods and Materials</vt:lpstr>
      <vt:lpstr>Methods and Materials </vt:lpstr>
      <vt:lpstr>Methods and Materials </vt:lpstr>
      <vt:lpstr>Results</vt:lpstr>
      <vt:lpstr>Conclusions </vt:lpstr>
      <vt:lpstr>Acknowledgements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Ramirez</dc:creator>
  <cp:lastModifiedBy>Claudia Ramirez</cp:lastModifiedBy>
  <cp:revision>82</cp:revision>
  <dcterms:created xsi:type="dcterms:W3CDTF">2016-03-30T17:15:13Z</dcterms:created>
  <dcterms:modified xsi:type="dcterms:W3CDTF">2016-04-10T21:59:07Z</dcterms:modified>
</cp:coreProperties>
</file>